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0" r:id="rId4"/>
    <p:sldId id="259" r:id="rId5"/>
    <p:sldId id="261" r:id="rId6"/>
    <p:sldId id="263" r:id="rId7"/>
    <p:sldId id="264" r:id="rId8"/>
    <p:sldId id="267" r:id="rId9"/>
    <p:sldId id="266" r:id="rId10"/>
    <p:sldId id="283" r:id="rId11"/>
    <p:sldId id="277" r:id="rId12"/>
    <p:sldId id="289" r:id="rId13"/>
    <p:sldId id="268" r:id="rId14"/>
    <p:sldId id="282" r:id="rId15"/>
    <p:sldId id="271" r:id="rId16"/>
    <p:sldId id="287" r:id="rId17"/>
    <p:sldId id="284" r:id="rId18"/>
    <p:sldId id="285" r:id="rId19"/>
    <p:sldId id="286" r:id="rId20"/>
    <p:sldId id="288" r:id="rId21"/>
    <p:sldId id="290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22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4EAD00C-105C-48EE-A9B2-9BFCC09F9420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73BA17B-6F5B-43D3-AD2C-87C33DA8559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7544" y="1412776"/>
            <a:ext cx="8286808" cy="27146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sz="31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«РАЗВИТИЕ ТВОРЧЕСКИХ СПОСОБНОСТЕЙ У ДЕТЕЙ СРЕДНЕГО ДОШКОЛЬНОГО ВОЗРАСТА В ПРОЦЕССЕ ОЗНАКОМЛЕНИЯ С ФИЛИМОНОВСКОЙ РОСПИСЬЮ».</a:t>
            </a:r>
            <a:r>
              <a:rPr lang="ru-RU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95936" y="5072074"/>
            <a:ext cx="5148064" cy="1165238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Жевагина</a:t>
            </a:r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Е.П.</a:t>
            </a:r>
          </a:p>
          <a:p>
            <a:pPr algn="r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Коноплёва Е.С.</a:t>
            </a:r>
          </a:p>
          <a:p>
            <a:pPr algn="r"/>
            <a:r>
              <a:rPr lang="ru-RU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Копия филимоново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714752"/>
            <a:ext cx="2738584" cy="2357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630932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г.Ахтубинск 2022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26064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МКДОУ «Детский сад №8 МО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Ахтубинский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cap="none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attachment (6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4392488" cy="3294366"/>
          </a:xfrm>
          <a:prstGeom prst="rect">
            <a:avLst/>
          </a:prstGeom>
        </p:spPr>
      </p:pic>
      <p:pic>
        <p:nvPicPr>
          <p:cNvPr id="4" name="Рисунок 3" descr="attachment (5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68960"/>
            <a:ext cx="4668011" cy="3501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Собиранм</a:t>
            </a: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пазлы </a:t>
            </a:r>
            <a:r>
              <a:rPr lang="ru-RU" sz="2800" b="1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ишрушек</a:t>
            </a: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 разными росписями</a:t>
            </a:r>
            <a:endParaRPr lang="ru-RU" sz="2800" b="1" cap="none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_5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7273" y="1917595"/>
            <a:ext cx="4614598" cy="3460948"/>
          </a:xfrm>
          <a:prstGeom prst="rect">
            <a:avLst/>
          </a:prstGeom>
        </p:spPr>
      </p:pic>
      <p:pic>
        <p:nvPicPr>
          <p:cNvPr id="10" name="Рисунок 9" descr="IMG_58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09508" y="1923341"/>
            <a:ext cx="4660574" cy="34954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айди заплату матрешке. </a:t>
            </a:r>
            <a:b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Подбери платье Маше.</a:t>
            </a:r>
            <a:b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cap="none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attachment (53).jpeg"/>
          <p:cNvPicPr>
            <a:picLocks noChangeAspect="1"/>
          </p:cNvPicPr>
          <p:nvPr/>
        </p:nvPicPr>
        <p:blipFill>
          <a:blip r:embed="rId2" cstate="print"/>
          <a:srcRect r="16925"/>
          <a:stretch>
            <a:fillRect/>
          </a:stretch>
        </p:blipFill>
        <p:spPr>
          <a:xfrm>
            <a:off x="251520" y="1484784"/>
            <a:ext cx="4307062" cy="3888432"/>
          </a:xfrm>
          <a:prstGeom prst="rect">
            <a:avLst/>
          </a:prstGeom>
        </p:spPr>
      </p:pic>
      <p:pic>
        <p:nvPicPr>
          <p:cNvPr id="6" name="Рисунок 5" descr="attachment (65).jpeg"/>
          <p:cNvPicPr>
            <a:picLocks noChangeAspect="1"/>
          </p:cNvPicPr>
          <p:nvPr/>
        </p:nvPicPr>
        <p:blipFill>
          <a:blip r:embed="rId3" cstate="print"/>
          <a:srcRect l="12589" r="6284"/>
          <a:stretch>
            <a:fillRect/>
          </a:stretch>
        </p:blipFill>
        <p:spPr>
          <a:xfrm>
            <a:off x="4788024" y="2708920"/>
            <a:ext cx="4176464" cy="3861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686800" cy="1012720"/>
          </a:xfrm>
        </p:spPr>
        <p:txBody>
          <a:bodyPr>
            <a:noAutofit/>
          </a:bodyPr>
          <a:lstStyle/>
          <a:p>
            <a:pPr lvl="0" algn="ctr"/>
            <a:r>
              <a:rPr lang="en-US" sz="28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28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8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оспись</a:t>
            </a:r>
            <a:r>
              <a:rPr lang="en-US" sz="28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филимоновской</a:t>
            </a:r>
            <a:r>
              <a:rPr lang="en-US" sz="28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игрушки</a:t>
            </a:r>
            <a:r>
              <a:rPr lang="en-US" sz="28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attachment (7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132856"/>
            <a:ext cx="4464496" cy="3348372"/>
          </a:xfrm>
          <a:prstGeom prst="rect">
            <a:avLst/>
          </a:prstGeom>
        </p:spPr>
      </p:pic>
      <p:pic>
        <p:nvPicPr>
          <p:cNvPr id="11" name="Рисунок 10" descr="attachment (6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772816"/>
            <a:ext cx="3219822" cy="429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ttachment (13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3219822" cy="4293096"/>
          </a:xfrm>
          <a:prstGeom prst="rect">
            <a:avLst/>
          </a:prstGeom>
        </p:spPr>
      </p:pic>
      <p:pic>
        <p:nvPicPr>
          <p:cNvPr id="7" name="Рисунок 6" descr="attachment (15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6166" y="1196752"/>
            <a:ext cx="3327834" cy="4437112"/>
          </a:xfrm>
          <a:prstGeom prst="rect">
            <a:avLst/>
          </a:prstGeom>
        </p:spPr>
      </p:pic>
      <p:pic>
        <p:nvPicPr>
          <p:cNvPr id="6" name="Рисунок 5" descr="attachment (16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276872"/>
            <a:ext cx="3291830" cy="43891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686800" cy="1012720"/>
          </a:xfrm>
        </p:spPr>
        <p:txBody>
          <a:bodyPr>
            <a:noAutofit/>
          </a:bodyPr>
          <a:lstStyle/>
          <a:p>
            <a:pPr lvl="0"/>
            <a: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800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оспись</a:t>
            </a:r>
            <a:r>
              <a:rPr lang="en-US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филимоновской</a:t>
            </a:r>
            <a:r>
              <a:rPr lang="en-US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игрушки</a:t>
            </a:r>
            <a:r>
              <a:rPr lang="en-US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cap="none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attachment (69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512501" cy="3384376"/>
          </a:xfrm>
          <a:prstGeom prst="rect">
            <a:avLst/>
          </a:prstGeom>
        </p:spPr>
      </p:pic>
      <p:pic>
        <p:nvPicPr>
          <p:cNvPr id="6" name="Рисунок 5" descr="attachment (67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429000"/>
            <a:ext cx="4176464" cy="3132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ttachment (7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139952" cy="3104964"/>
          </a:xfrm>
          <a:prstGeom prst="rect">
            <a:avLst/>
          </a:prstGeom>
        </p:spPr>
      </p:pic>
      <p:pic>
        <p:nvPicPr>
          <p:cNvPr id="7" name="Рисунок 6" descr="attachment (7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56992"/>
            <a:ext cx="4224469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54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72550" y="2756925"/>
            <a:ext cx="4416491" cy="3312368"/>
          </a:xfrm>
          <a:prstGeom prst="rect">
            <a:avLst/>
          </a:prstGeom>
        </p:spPr>
      </p:pic>
      <p:pic>
        <p:nvPicPr>
          <p:cNvPr id="6" name="Рисунок 5" descr="IMG_54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69641" y="3172535"/>
            <a:ext cx="4211960" cy="3158970"/>
          </a:xfrm>
          <a:prstGeom prst="rect">
            <a:avLst/>
          </a:prstGeom>
        </p:spPr>
      </p:pic>
      <p:pic>
        <p:nvPicPr>
          <p:cNvPr id="8" name="Рисунок 7" descr="2C14CCA1-416B-463A-B33E-B09FBEEA09F8.JPG"/>
          <p:cNvPicPr>
            <a:picLocks noChangeAspect="1"/>
          </p:cNvPicPr>
          <p:nvPr/>
        </p:nvPicPr>
        <p:blipFill>
          <a:blip r:embed="rId4" cstate="print"/>
          <a:srcRect l="18887" t="9303" r="36197" b="10005"/>
          <a:stretch>
            <a:fillRect/>
          </a:stretch>
        </p:blipFill>
        <p:spPr>
          <a:xfrm>
            <a:off x="3275856" y="620688"/>
            <a:ext cx="2808312" cy="3168352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23561" y="1832822"/>
            <a:ext cx="4512501" cy="3384376"/>
          </a:xfrm>
          <a:prstGeom prst="rect">
            <a:avLst/>
          </a:prstGeom>
        </p:spPr>
      </p:pic>
      <p:pic>
        <p:nvPicPr>
          <p:cNvPr id="7" name="Рисунок 6" descr="IMG_5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32962" y="2471894"/>
            <a:ext cx="4440495" cy="3330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928670"/>
            <a:ext cx="8329642" cy="56436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Актуальность проекта.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9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Одной из главных задач, стоящих перед современным обществом, является его духовное, нравственное возрождение, которое невозможно осуществить, не усваивая культурно-исторический опыт народа, создаваемый веками громадным количеством поколений и закрепленный в произведениях народного творчества. </a:t>
            </a:r>
            <a:br>
              <a:rPr lang="ru-RU" sz="29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9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9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Филимоновская</a:t>
            </a:r>
            <a:r>
              <a:rPr lang="ru-RU" sz="29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роспись и </a:t>
            </a:r>
            <a:r>
              <a:rPr lang="ru-RU" sz="29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филимоновская</a:t>
            </a:r>
            <a:r>
              <a:rPr lang="ru-RU" sz="29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игрушка узнаваемы и </a:t>
            </a:r>
            <a:r>
              <a:rPr lang="ru-RU" sz="2900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сказочны</a:t>
            </a:r>
            <a:r>
              <a:rPr lang="ru-RU" sz="29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одновременно, что очень важно для развития мышления и воображения дошкольников. Во время знакомства с игрушкой и ее историей, дошкольники прикасаются к культурному наследию своей страны, ее истокам, учатся любить свою родину, гордиться ее культурой. </a:t>
            </a:r>
            <a:br>
              <a:rPr lang="ru-RU" sz="29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Участие родителей</a:t>
            </a:r>
            <a:endParaRPr lang="ru-RU" sz="2800" cap="none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5813.jpg"/>
          <p:cNvPicPr>
            <a:picLocks noChangeAspect="1"/>
          </p:cNvPicPr>
          <p:nvPr/>
        </p:nvPicPr>
        <p:blipFill>
          <a:blip r:embed="rId2" cstate="print"/>
          <a:srcRect l="6688" r="3538"/>
          <a:stretch>
            <a:fillRect/>
          </a:stretch>
        </p:blipFill>
        <p:spPr>
          <a:xfrm>
            <a:off x="1691680" y="1268760"/>
            <a:ext cx="6120680" cy="51134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Участие родителей</a:t>
            </a:r>
            <a:endParaRPr lang="ru-RU" sz="2800" cap="none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5810.jpg"/>
          <p:cNvPicPr>
            <a:picLocks noChangeAspect="1"/>
          </p:cNvPicPr>
          <p:nvPr/>
        </p:nvPicPr>
        <p:blipFill>
          <a:blip r:embed="rId2" cstate="print"/>
          <a:srcRect t="24800" r="2751" b="5901"/>
          <a:stretch>
            <a:fillRect/>
          </a:stretch>
        </p:blipFill>
        <p:spPr>
          <a:xfrm>
            <a:off x="395536" y="1196752"/>
            <a:ext cx="5472608" cy="2924800"/>
          </a:xfrm>
          <a:prstGeom prst="rect">
            <a:avLst/>
          </a:prstGeom>
        </p:spPr>
      </p:pic>
      <p:pic>
        <p:nvPicPr>
          <p:cNvPr id="4" name="Рисунок 3" descr="IMG_5808.jpg"/>
          <p:cNvPicPr>
            <a:picLocks noChangeAspect="1"/>
          </p:cNvPicPr>
          <p:nvPr/>
        </p:nvPicPr>
        <p:blipFill>
          <a:blip r:embed="rId3" cstate="print"/>
          <a:srcRect t="14300" b="11151"/>
          <a:stretch>
            <a:fillRect/>
          </a:stretch>
        </p:blipFill>
        <p:spPr>
          <a:xfrm>
            <a:off x="3779912" y="3717032"/>
            <a:ext cx="5204202" cy="29097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cap="none" dirty="0" smtClean="0">
                <a:solidFill>
                  <a:schemeClr val="tx1"/>
                </a:solidFill>
                <a:effectLst/>
              </a:rPr>
              <a:t>результаты:</a:t>
            </a:r>
            <a:endParaRPr lang="ru-RU" sz="3200" cap="none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 У воспитанников сформировались первоначальные представления об истории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филимоновской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росписи.</a:t>
            </a:r>
            <a:endParaRPr lang="ru-RU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Появилась потребность у детей получать новые знания об истории русских традиций.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3. Раскрылись творческие способности детей и их родителей в процессе реализации проекта.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85852" y="1500174"/>
            <a:ext cx="6786610" cy="1214446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olen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40" y="2571744"/>
            <a:ext cx="3353596" cy="3855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500042"/>
            <a:ext cx="842968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ТИП ПРОЕКТА: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творческо-познавательный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ПРОЕКТА: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интереса к русской традиционной культуре, развитие творчества через изучение русского народного промысла –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Филимоновской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росписи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Изображение 00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158" y="4567888"/>
            <a:ext cx="1747002" cy="2290112"/>
          </a:xfrm>
          <a:prstGeom prst="rect">
            <a:avLst/>
          </a:prstGeom>
        </p:spPr>
      </p:pic>
      <p:pic>
        <p:nvPicPr>
          <p:cNvPr id="5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16" y="3951902"/>
            <a:ext cx="2000264" cy="2906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 проекта:</a:t>
            </a:r>
            <a:br>
              <a:rPr lang="ru-RU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b="1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686800" cy="4794265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1. Познакомить детей с историей возникновения игрушки  и особенностями русского народного промысла (форма, цвет, узор) .</a:t>
            </a:r>
          </a:p>
          <a:p>
            <a:r>
              <a:rPr lang="ru-RU" sz="3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2. Развивать творческие способности у детей, самостоятельность в создании</a:t>
            </a:r>
            <a:r>
              <a:rPr lang="en-US" sz="3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задуманного образа.</a:t>
            </a:r>
          </a:p>
          <a:p>
            <a:r>
              <a:rPr lang="ru-RU" sz="3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3. Формировать у детей потребность получать новые знания об истории русских традиций.</a:t>
            </a:r>
          </a:p>
          <a:p>
            <a:r>
              <a:rPr lang="ru-RU" sz="3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4. Воспитывать эстетический вкус, интерес к изучению народных промыслов, любовь и уважение к труду народных мастеров-умельцев.</a:t>
            </a:r>
          </a:p>
          <a:p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928670"/>
            <a:ext cx="8186766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r>
              <a:rPr lang="ru-RU" sz="4400" b="1" dirty="0" smtClean="0">
                <a:solidFill>
                  <a:srgbClr val="FF0000"/>
                </a:solidFill>
              </a:rPr>
              <a:t>:</a:t>
            </a: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3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2857496"/>
            <a:ext cx="3143272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48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 этап: Подготовительный</a:t>
            </a:r>
            <a:br>
              <a:rPr lang="ru-RU" sz="48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800" b="1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Изучение 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методической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Подборка методического материала о </a:t>
            </a:r>
            <a:r>
              <a:rPr lang="ru-RU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филимоновской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росписи</a:t>
            </a:r>
          </a:p>
          <a:p>
            <a:endParaRPr lang="ru-RU" dirty="0"/>
          </a:p>
        </p:txBody>
      </p:sp>
      <p:pic>
        <p:nvPicPr>
          <p:cNvPr id="4" name="Рисунок 3" descr="Копия филимоново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3713633"/>
            <a:ext cx="3071834" cy="2644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Беседа « Творчество </a:t>
            </a:r>
            <a:r>
              <a:rPr lang="ru-RU" sz="4400" b="1" cap="none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филимоновских</a:t>
            </a:r>
            <a:r>
              <a:rPr lang="ru-RU" sz="4400" b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мастеров»</a:t>
            </a:r>
            <a:endParaRPr lang="ru-RU" sz="4400" b="1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attachment (46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6048672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4.Просмотр видеоматериала</a:t>
            </a:r>
            <a:r>
              <a:rPr lang="en-US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  </a:t>
            </a: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«В мастерской </a:t>
            </a:r>
            <a:r>
              <a:rPr lang="ru-RU" sz="2800" b="1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филимоновской</a:t>
            </a:r>
            <a:r>
              <a:rPr lang="ru-RU" sz="28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игрушки»</a:t>
            </a:r>
            <a:r>
              <a:rPr lang="ru-RU" sz="28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none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attachment (30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268760"/>
            <a:ext cx="4824536" cy="3618402"/>
          </a:xfrm>
          <a:prstGeom prst="rect">
            <a:avLst/>
          </a:prstGeom>
        </p:spPr>
      </p:pic>
      <p:pic>
        <p:nvPicPr>
          <p:cNvPr id="11" name="Рисунок 10" descr="attachment (36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068960"/>
            <a:ext cx="4512501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18" y="285728"/>
            <a:ext cx="8686800" cy="101272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>
                <a:solidFill>
                  <a:srgbClr val="003300"/>
                </a:solidFill>
              </a:rPr>
              <a:t> </a:t>
            </a:r>
            <a:r>
              <a:rPr lang="ru-RU" sz="31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100" b="1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Рассматривание</a:t>
            </a:r>
            <a:r>
              <a:rPr lang="ru-RU" sz="31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образцов</a:t>
            </a:r>
            <a:r>
              <a:rPr lang="en-US" sz="31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филимоновской</a:t>
            </a:r>
            <a:r>
              <a:rPr lang="en-US" sz="3100" b="1" cap="none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3100" b="1" cap="none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росписи</a:t>
            </a: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cap="none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attachment (39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052736"/>
            <a:ext cx="4896544" cy="3672408"/>
          </a:xfrm>
          <a:prstGeom prst="rect">
            <a:avLst/>
          </a:prstGeom>
        </p:spPr>
      </p:pic>
      <p:pic>
        <p:nvPicPr>
          <p:cNvPr id="10" name="Рисунок 9" descr="attachment (48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73016"/>
            <a:ext cx="4067944" cy="3050958"/>
          </a:xfrm>
          <a:prstGeom prst="rect">
            <a:avLst/>
          </a:prstGeom>
        </p:spPr>
      </p:pic>
      <p:pic>
        <p:nvPicPr>
          <p:cNvPr id="11" name="Рисунок 10" descr="attachment (43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591018"/>
            <a:ext cx="3960440" cy="297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659</TotalTime>
  <Words>128</Words>
  <Application>Microsoft Office PowerPoint</Application>
  <PresentationFormat>Экран (4:3)</PresentationFormat>
  <Paragraphs>35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ПРОЕКТ  «РАЗВИТИЕ ТВОРЧЕСКИХ СПОСОБНОСТЕЙ У ДЕТЕЙ СРЕДНЕГО ДОШКОЛЬНОГО ВОЗРАСТА В ПРОЦЕССЕ ОЗНАКОМЛЕНИЯ С ФИЛИМОНОВСКОЙ РОСПИСЬЮ». </vt:lpstr>
      <vt:lpstr>Актуальность проекта.  Одной из главных задач, стоящих перед современным обществом, является его духовное, нравственное возрождение, которое невозможно осуществить, не усваивая культурно-исторический опыт народа, создаваемый веками громадным количеством поколений и закрепленный в произведениях народного творчества.     Филимоновская роспись и филимоновская игрушка узнаваемы и сказочны одновременно, что очень важно для развития мышления и воображения дошкольников. Во время знакомства с игрушкой и ее историей, дошкольники прикасаются к культурному наследию своей страны, ее истокам, учатся любить свою родину, гордиться ее культурой.   </vt:lpstr>
      <vt:lpstr>Слайд 3</vt:lpstr>
      <vt:lpstr>Задачи проекта: </vt:lpstr>
      <vt:lpstr>Этапы реализации проекта: </vt:lpstr>
      <vt:lpstr>1 этап: Подготовительный </vt:lpstr>
      <vt:lpstr>Беседа « Творчество филимоновских мастеров»</vt:lpstr>
      <vt:lpstr>4.Просмотр видеоматериала   «В мастерской филимоновской игрушки» </vt:lpstr>
      <vt:lpstr> 3. Рассматривание образцов филимоновской  росписи </vt:lpstr>
      <vt:lpstr>Слайд 10</vt:lpstr>
      <vt:lpstr>Собиранм пазлы ишрушек  с разными росписями</vt:lpstr>
      <vt:lpstr>Найди заплату матрешке.  Подбери платье Маше.  </vt:lpstr>
      <vt:lpstr>Рисование «Роспись филимоновской игрушки» </vt:lpstr>
      <vt:lpstr>5. Рисование «Роспись филимоновской игрушки» </vt:lpstr>
      <vt:lpstr>Слайд 15</vt:lpstr>
      <vt:lpstr>Слайд 16</vt:lpstr>
      <vt:lpstr>Слайд 17</vt:lpstr>
      <vt:lpstr>Слайд 18</vt:lpstr>
      <vt:lpstr>Слайд 19</vt:lpstr>
      <vt:lpstr>Участие родителей</vt:lpstr>
      <vt:lpstr>Участие родителей</vt:lpstr>
      <vt:lpstr>результаты: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«РАЗВИТИЕ ТВОРЧЕСКИХ СПОСОБНОСТЕЙ У ДЕТЕЙ СРЕДНЕГО ДОШКОЛЬНОГО ВОЗРАСТА В ПРОЦЕССЕ ОЗНАКОМЛЕНИЯ С ФИЛИМОНОВСКОЙ РОСПИСЬЮ».</dc:title>
  <dc:creator>1</dc:creator>
  <cp:lastModifiedBy>ам</cp:lastModifiedBy>
  <cp:revision>42</cp:revision>
  <dcterms:created xsi:type="dcterms:W3CDTF">2020-02-15T07:36:11Z</dcterms:created>
  <dcterms:modified xsi:type="dcterms:W3CDTF">2023-08-29T07:46:18Z</dcterms:modified>
</cp:coreProperties>
</file>